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4" r:id="rId15"/>
    <p:sldId id="276" r:id="rId16"/>
    <p:sldId id="277" r:id="rId17"/>
    <p:sldId id="283" r:id="rId18"/>
    <p:sldId id="278" r:id="rId19"/>
    <p:sldId id="279" r:id="rId20"/>
    <p:sldId id="280" r:id="rId21"/>
    <p:sldId id="285" r:id="rId22"/>
    <p:sldId id="281" r:id="rId23"/>
    <p:sldId id="282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9515F-FF95-B435-7BC8-108EF5FDAEB7}" name="Sarah Hager" initials="SH" userId="S::sarah@asa2fly.com::d4c381f8-29c6-4f85-8db6-255d359fba20" providerId="AD"/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/>
    <p:restoredTop sz="96259"/>
  </p:normalViewPr>
  <p:slideViewPr>
    <p:cSldViewPr>
      <p:cViewPr varScale="1">
        <p:scale>
          <a:sx n="97" d="100"/>
          <a:sy n="97" d="100"/>
        </p:scale>
        <p:origin x="72" y="234"/>
      </p:cViewPr>
      <p:guideLst>
        <p:guide pos="3840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E191A5-C18C-CE3D-5CCF-4928FB52798A}"/>
              </a:ext>
            </a:extLst>
          </p:cNvPr>
          <p:cNvSpPr/>
          <p:nvPr userDrawn="1"/>
        </p:nvSpPr>
        <p:spPr>
          <a:xfrm>
            <a:off x="6145" y="5877232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9C336B6-F3FE-1E63-E8B2-F9DCBC821A4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C59ACD7-62A8-38E7-7FFD-112074DB043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7E72D-F1DA-37A4-1539-7CEFC0EEC2F4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ne on the runway&#10;&#10;Description automatically generated">
            <a:extLst>
              <a:ext uri="{FF2B5EF4-FFF2-40B4-BE49-F238E27FC236}">
                <a16:creationId xmlns:a16="http://schemas.microsoft.com/office/drawing/2014/main" id="{4D77B693-924A-5FA1-8B4C-0626D2814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03D041-03B4-CB50-C34D-CACCEEAD36E0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15 Figures</a:t>
            </a:r>
          </a:p>
        </p:txBody>
      </p:sp>
      <p:pic>
        <p:nvPicPr>
          <p:cNvPr id="4" name="Picture 3" descr="A book cover with text&#10;&#10;Description automatically generated">
            <a:extLst>
              <a:ext uri="{FF2B5EF4-FFF2-40B4-BE49-F238E27FC236}">
                <a16:creationId xmlns:a16="http://schemas.microsoft.com/office/drawing/2014/main" id="{65FBE100-BF37-C7C0-2D7E-2308E4E7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4D4F0C-1BA7-574E-9C55-8A5C3293003C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5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15.8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Temperature’s effect on altitude capability (generic jet aircraft).</a:t>
            </a:r>
          </a:p>
          <a:p>
            <a:endParaRPr lang="en-US" dirty="0"/>
          </a:p>
        </p:txBody>
      </p:sp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6BD87A45-7DA9-A906-A73A-F8C6ECE5D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49081"/>
            <a:ext cx="5867400" cy="61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The effect of altitude and temperature on performance.</a:t>
            </a:r>
          </a:p>
          <a:p>
            <a:endParaRPr lang="en-US" dirty="0"/>
          </a:p>
        </p:txBody>
      </p:sp>
      <p:pic>
        <p:nvPicPr>
          <p:cNvPr id="11" name="Picture 10" descr="A black screen with arrows&#10;&#10;Description automatically generated">
            <a:extLst>
              <a:ext uri="{FF2B5EF4-FFF2-40B4-BE49-F238E27FC236}">
                <a16:creationId xmlns:a16="http://schemas.microsoft.com/office/drawing/2014/main" id="{32C2C773-266C-2679-D304-FA7AD594A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01821"/>
            <a:ext cx="6515100" cy="56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Swept wing</a:t>
            </a:r>
          </a:p>
          <a:p>
            <a:endParaRPr lang="en-US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48352B-4BBB-2BFC-7CE1-6530B789FE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2461" y="1371141"/>
            <a:ext cx="5749040" cy="3746782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9F50AA-FB03-7FD7-9BC7-473BDC7A9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4" y="1371600"/>
            <a:ext cx="5749041" cy="307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762000"/>
          </a:xfrm>
        </p:spPr>
        <p:txBody>
          <a:bodyPr>
            <a:noAutofit/>
          </a:bodyPr>
          <a:lstStyle/>
          <a:p>
            <a:r>
              <a:rPr lang="en-US" dirty="0"/>
              <a:t>FIGURE 15.11 (1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Dutch roll.</a:t>
            </a:r>
          </a:p>
          <a:p>
            <a:endParaRPr lang="en-US" dirty="0"/>
          </a:p>
        </p:txBody>
      </p:sp>
      <p:pic>
        <p:nvPicPr>
          <p:cNvPr id="11" name="Picture 10" descr="A diagram of airplanes on a black background&#10;&#10;Description automatically generated">
            <a:extLst>
              <a:ext uri="{FF2B5EF4-FFF2-40B4-BE49-F238E27FC236}">
                <a16:creationId xmlns:a16="http://schemas.microsoft.com/office/drawing/2014/main" id="{484E7AE6-326C-6416-66B9-FA021F279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66800"/>
            <a:ext cx="11901866" cy="3086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14B050-E7B0-D009-03D4-3DE93BAA9CF3}"/>
              </a:ext>
            </a:extLst>
          </p:cNvPr>
          <p:cNvSpPr txBox="1"/>
          <p:nvPr/>
        </p:nvSpPr>
        <p:spPr>
          <a:xfrm>
            <a:off x="8953498" y="5350521"/>
            <a:ext cx="3238501" cy="523220"/>
          </a:xfrm>
          <a:prstGeom prst="rect">
            <a:avLst/>
          </a:prstGeom>
          <a:noFill/>
        </p:spPr>
        <p:txBody>
          <a:bodyPr wrap="square" rIns="228600" bIns="137160" rtlCol="0">
            <a:spAutoFit/>
          </a:bodyPr>
          <a:lstStyle/>
          <a:p>
            <a:pPr algn="r"/>
            <a:r>
              <a:rPr lang="en-US" sz="2200" i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44912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Dutch roll.</a:t>
            </a:r>
          </a:p>
          <a:p>
            <a:endParaRPr lang="en-US" dirty="0"/>
          </a:p>
        </p:txBody>
      </p:sp>
      <p:pic>
        <p:nvPicPr>
          <p:cNvPr id="11" name="Picture 10" descr="A diagram of airplanes on a black background&#10;&#10;Description automatically generated">
            <a:extLst>
              <a:ext uri="{FF2B5EF4-FFF2-40B4-BE49-F238E27FC236}">
                <a16:creationId xmlns:a16="http://schemas.microsoft.com/office/drawing/2014/main" id="{484E7AE6-326C-6416-66B9-FA021F279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81668"/>
            <a:ext cx="11901866" cy="3490332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1AC1611-7CFA-5971-27F0-BB56A8A2735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762000"/>
          </a:xfrm>
        </p:spPr>
        <p:txBody>
          <a:bodyPr>
            <a:noAutofit/>
          </a:bodyPr>
          <a:lstStyle/>
          <a:p>
            <a:r>
              <a:rPr lang="en-US" dirty="0"/>
              <a:t>FIGURE 15.11 (2 of 2)</a:t>
            </a:r>
          </a:p>
        </p:txBody>
      </p:sp>
    </p:spTree>
    <p:extLst>
      <p:ext uri="{BB962C8B-B14F-4D97-AF65-F5344CB8AC3E}">
        <p14:creationId xmlns:p14="http://schemas.microsoft.com/office/powerpoint/2010/main" val="3707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Winglets.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EF1F49-452C-D269-52CA-BAFA6A82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0" y="596900"/>
            <a:ext cx="11528479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Autofit/>
          </a:bodyPr>
          <a:lstStyle/>
          <a:p>
            <a:r>
              <a:rPr lang="en-US" dirty="0"/>
              <a:t>FIGURE 15.13 (1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Tailets, vortex generators, boundary-layer wing fences, vortilons, stabilons, and ventral fins.</a:t>
            </a:r>
          </a:p>
          <a:p>
            <a:endParaRPr lang="en-US" dirty="0"/>
          </a:p>
        </p:txBody>
      </p:sp>
      <p:pic>
        <p:nvPicPr>
          <p:cNvPr id="11" name="Picture 10" descr="A different types of airplanes&#10;&#10;Description automatically generated with medium confidence">
            <a:extLst>
              <a:ext uri="{FF2B5EF4-FFF2-40B4-BE49-F238E27FC236}">
                <a16:creationId xmlns:a16="http://schemas.microsoft.com/office/drawing/2014/main" id="{2C494825-EEFE-C53F-8757-3424911F5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447800" y="-40347"/>
            <a:ext cx="9486899" cy="56816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9CEEE2-75E8-A8C4-24C0-1705A71BB9DF}"/>
              </a:ext>
            </a:extLst>
          </p:cNvPr>
          <p:cNvSpPr txBox="1"/>
          <p:nvPr/>
        </p:nvSpPr>
        <p:spPr>
          <a:xfrm>
            <a:off x="8953498" y="5350521"/>
            <a:ext cx="3238501" cy="523220"/>
          </a:xfrm>
          <a:prstGeom prst="rect">
            <a:avLst/>
          </a:prstGeom>
          <a:noFill/>
        </p:spPr>
        <p:txBody>
          <a:bodyPr wrap="square" rIns="228600" bIns="137160" rtlCol="0">
            <a:spAutoFit/>
          </a:bodyPr>
          <a:lstStyle/>
          <a:p>
            <a:pPr algn="r"/>
            <a:r>
              <a:rPr lang="en-US" sz="2200" i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62679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876300"/>
          </a:xfrm>
        </p:spPr>
        <p:txBody>
          <a:bodyPr>
            <a:noAutofit/>
          </a:bodyPr>
          <a:lstStyle/>
          <a:p>
            <a:r>
              <a:rPr lang="en-US" dirty="0"/>
              <a:t>FIGURE 15.13 (2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Tailets, vortex generators, boundary-layer wing fences, vortilons, stabilons, and ventral fins.</a:t>
            </a:r>
          </a:p>
          <a:p>
            <a:endParaRPr lang="en-US" dirty="0"/>
          </a:p>
        </p:txBody>
      </p:sp>
      <p:pic>
        <p:nvPicPr>
          <p:cNvPr id="11" name="Picture 10" descr="A different types of airplanes&#10;&#10;Description automatically generated with medium confidence">
            <a:extLst>
              <a:ext uri="{FF2B5EF4-FFF2-40B4-BE49-F238E27FC236}">
                <a16:creationId xmlns:a16="http://schemas.microsoft.com/office/drawing/2014/main" id="{2C494825-EEFE-C53F-8757-3424911F5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857" y="95520"/>
            <a:ext cx="9638286" cy="5291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4D1143-4F0C-3D90-3BFC-F186669CA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37"/>
          <a:stretch/>
        </p:blipFill>
        <p:spPr>
          <a:xfrm>
            <a:off x="1057528" y="5386766"/>
            <a:ext cx="10076943" cy="2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1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International altimetry.</a:t>
            </a:r>
          </a:p>
          <a:p>
            <a:endParaRPr lang="en-US" dirty="0"/>
          </a:p>
        </p:txBody>
      </p:sp>
      <p:pic>
        <p:nvPicPr>
          <p:cNvPr id="11" name="Picture 10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3C730BAB-F6E4-574D-3265-0A769F766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82" y="38100"/>
            <a:ext cx="6674235" cy="57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15.15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Strategic Lateral Offset Procedure (SLOP).</a:t>
            </a:r>
          </a:p>
          <a:p>
            <a:endParaRPr lang="en-US" dirty="0"/>
          </a:p>
        </p:txBody>
      </p:sp>
      <p:pic>
        <p:nvPicPr>
          <p:cNvPr id="11" name="Picture 10" descr="A screen shot of a plane&#10;&#10;Description automatically generated">
            <a:extLst>
              <a:ext uri="{FF2B5EF4-FFF2-40B4-BE49-F238E27FC236}">
                <a16:creationId xmlns:a16="http://schemas.microsoft.com/office/drawing/2014/main" id="{5AAFF2E4-13D3-DD24-D034-154C800636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2286000"/>
            <a:ext cx="6648051" cy="1524000"/>
          </a:xfrm>
          <a:prstGeom prst="rect">
            <a:avLst/>
          </a:prstGeom>
        </p:spPr>
      </p:pic>
      <p:pic>
        <p:nvPicPr>
          <p:cNvPr id="12" name="Picture 11" descr="A screen shot of a plane&#10;&#10;Description automatically generated">
            <a:extLst>
              <a:ext uri="{FF2B5EF4-FFF2-40B4-BE49-F238E27FC236}">
                <a16:creationId xmlns:a16="http://schemas.microsoft.com/office/drawing/2014/main" id="{9E8CBB7D-657E-EB43-8B15-EB5B9020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76200"/>
            <a:ext cx="5576156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9EA3A-4858-DA4F-D98B-138CC0C498F5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C510AA-E5E8-7AC3-4B00-B4306472B90B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46387F1-264E-8F13-9D7C-F1373E5A57F5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2C428C-7E8B-9161-ABD9-6E42F07AC56F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2C11C1-D32F-2EB2-CFCC-24D49FB1CF22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F32FE1-3B5F-048A-7213-260F7DB7FF60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6399002-9E2C-1814-6D98-323318C97583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FDCE62-2465-E9B1-7122-BA3ECE651652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48FF051-CD52-342B-4095-E65E4516ECEA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B9BF15-4944-9F7B-AAEC-F343A73F0F1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290958-326D-438F-BD2D-2E02F2917D1A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595AA-D08C-90BB-F4DC-35C7B37452ED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494113-BEFD-D068-7407-269888DA1E70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CE8B0B-68AE-D24E-035A-F9F209E8F0F1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03BB77-958F-6AB3-80EE-B9FB03BCD52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E7F55D-756A-C38F-EA31-0B2C842A7972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C0CE92-9422-DBB4-FB12-A26189926CDA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B96B36-8599-5082-56FD-D8412ECFEFC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B2D48C-796D-6BE9-017A-DBC787DE44CF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ED312C-5D2C-75C1-D65D-A4727A44D5A5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A01D41C-E5EC-BC16-C146-72CD50E2EF58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D4F0C-9C03-670A-8938-362C292FFE93}"/>
              </a:ext>
            </a:extLst>
          </p:cNvPr>
          <p:cNvSpPr txBox="1"/>
          <p:nvPr/>
        </p:nvSpPr>
        <p:spPr>
          <a:xfrm>
            <a:off x="1455540" y="4084096"/>
            <a:ext cx="7871334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Operational</a:t>
            </a:r>
            <a:r>
              <a:rPr lang="en-US" sz="5400" spc="300" dirty="0"/>
              <a:t> </a:t>
            </a:r>
            <a:r>
              <a:rPr lang="en-US" sz="5400" spc="-150" dirty="0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362349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Wing tip vortices.</a:t>
            </a:r>
          </a:p>
          <a:p>
            <a:endParaRPr lang="en-US" dirty="0"/>
          </a:p>
        </p:txBody>
      </p:sp>
      <p:pic>
        <p:nvPicPr>
          <p:cNvPr id="11" name="Picture 10" descr="A white airplane flying in the sky&#10;&#10;Description automatically generated">
            <a:extLst>
              <a:ext uri="{FF2B5EF4-FFF2-40B4-BE49-F238E27FC236}">
                <a16:creationId xmlns:a16="http://schemas.microsoft.com/office/drawing/2014/main" id="{430960E6-628B-EEFC-11C2-7A23541F9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07588"/>
            <a:ext cx="12115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0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800100"/>
          </a:xfrm>
        </p:spPr>
        <p:txBody>
          <a:bodyPr>
            <a:noAutofit/>
          </a:bodyPr>
          <a:lstStyle/>
          <a:p>
            <a:r>
              <a:rPr lang="en-US" dirty="0"/>
              <a:t>FIGURE 15.17 (1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Wing tip vortices on takeoff and landing.</a:t>
            </a:r>
          </a:p>
          <a:p>
            <a:endParaRPr lang="en-US" dirty="0"/>
          </a:p>
        </p:txBody>
      </p:sp>
      <p:pic>
        <p:nvPicPr>
          <p:cNvPr id="11" name="Picture 10" descr="A diagram of a plane&#10;&#10;Description automatically generated">
            <a:extLst>
              <a:ext uri="{FF2B5EF4-FFF2-40B4-BE49-F238E27FC236}">
                <a16:creationId xmlns:a16="http://schemas.microsoft.com/office/drawing/2014/main" id="{B64D93E2-4493-B6F1-5A37-35FCD4F1F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0" y="990600"/>
            <a:ext cx="12654280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9AEFF-281D-A20A-107F-0D2E46CD6ABD}"/>
              </a:ext>
            </a:extLst>
          </p:cNvPr>
          <p:cNvSpPr txBox="1"/>
          <p:nvPr/>
        </p:nvSpPr>
        <p:spPr>
          <a:xfrm>
            <a:off x="8953498" y="5350521"/>
            <a:ext cx="3238501" cy="523220"/>
          </a:xfrm>
          <a:prstGeom prst="rect">
            <a:avLst/>
          </a:prstGeom>
          <a:noFill/>
        </p:spPr>
        <p:txBody>
          <a:bodyPr wrap="square" rIns="228600" bIns="137160" rtlCol="0">
            <a:spAutoFit/>
          </a:bodyPr>
          <a:lstStyle/>
          <a:p>
            <a:pPr algn="r"/>
            <a:r>
              <a:rPr lang="en-US" sz="2200" i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55371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Wing tip vortices on takeoff and landing.</a:t>
            </a:r>
          </a:p>
          <a:p>
            <a:endParaRPr lang="en-US" dirty="0"/>
          </a:p>
        </p:txBody>
      </p:sp>
      <p:pic>
        <p:nvPicPr>
          <p:cNvPr id="11" name="Picture 10" descr="A diagram of a plane&#10;&#10;Description automatically generated">
            <a:extLst>
              <a:ext uri="{FF2B5EF4-FFF2-40B4-BE49-F238E27FC236}">
                <a16:creationId xmlns:a16="http://schemas.microsoft.com/office/drawing/2014/main" id="{B64D93E2-4493-B6F1-5A37-35FCD4F1F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0" y="952500"/>
            <a:ext cx="12654280" cy="4038600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E34EF47-583E-467A-8FC5-8A995D4A832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800100"/>
          </a:xfrm>
        </p:spPr>
        <p:txBody>
          <a:bodyPr>
            <a:noAutofit/>
          </a:bodyPr>
          <a:lstStyle/>
          <a:p>
            <a:r>
              <a:rPr lang="en-US" dirty="0"/>
              <a:t>FIGURE 15.17 (2 of 2)</a:t>
            </a:r>
          </a:p>
        </p:txBody>
      </p:sp>
    </p:spTree>
    <p:extLst>
      <p:ext uri="{BB962C8B-B14F-4D97-AF65-F5344CB8AC3E}">
        <p14:creationId xmlns:p14="http://schemas.microsoft.com/office/powerpoint/2010/main" val="80642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876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FIGURE 15.18</a:t>
            </a:r>
          </a:p>
          <a:p>
            <a:pPr>
              <a:spcBef>
                <a:spcPts val="0"/>
              </a:spcBef>
            </a:pPr>
            <a:r>
              <a:rPr lang="en-US" dirty="0"/>
              <a:t>(1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Effect of crosswind on wing tip vortices.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96F34-E83D-E5C6-9862-6331A8C5DC37}"/>
              </a:ext>
            </a:extLst>
          </p:cNvPr>
          <p:cNvSpPr txBox="1"/>
          <p:nvPr/>
        </p:nvSpPr>
        <p:spPr>
          <a:xfrm>
            <a:off x="8953498" y="5350521"/>
            <a:ext cx="3238501" cy="523220"/>
          </a:xfrm>
          <a:prstGeom prst="rect">
            <a:avLst/>
          </a:prstGeom>
          <a:noFill/>
        </p:spPr>
        <p:txBody>
          <a:bodyPr wrap="square" rIns="228600" bIns="137160" rtlCol="0">
            <a:spAutoFit/>
          </a:bodyPr>
          <a:lstStyle/>
          <a:p>
            <a:pPr algn="r"/>
            <a:r>
              <a:rPr lang="en-US" sz="2200" i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C5360-585B-9D4F-580B-479607A29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52" y="876300"/>
            <a:ext cx="11408296" cy="40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94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EDD2BF-E179-BDEC-706D-EBF9616C6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6" y="599010"/>
            <a:ext cx="11411712" cy="435278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8763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FIGURE 15.18</a:t>
            </a:r>
          </a:p>
          <a:p>
            <a:pPr>
              <a:spcBef>
                <a:spcPts val="0"/>
              </a:spcBef>
            </a:pPr>
            <a:r>
              <a:rPr lang="en-US" dirty="0"/>
              <a:t>(2 of 2)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Effect of crosswind on wing tip vortices.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5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Aviation speeds review.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5240FF-8BD2-566D-8F71-57EBB10F56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3"/>
          <a:stretch/>
        </p:blipFill>
        <p:spPr>
          <a:xfrm>
            <a:off x="241300" y="1037326"/>
            <a:ext cx="11874500" cy="40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953500" cy="876300"/>
          </a:xfrm>
        </p:spPr>
        <p:txBody>
          <a:bodyPr/>
          <a:lstStyle/>
          <a:p>
            <a:r>
              <a:rPr lang="en-US" dirty="0"/>
              <a:t>Constant IAS climb to crossover altitude, then constant Mach Climb.</a:t>
            </a:r>
          </a:p>
          <a:p>
            <a:endParaRPr lang="en-US"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09C51C3F-404F-06AA-3612-3656A2EDF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49" y="152400"/>
            <a:ext cx="7124701" cy="55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300 KIAS/.79 Mach climb schedule (Boeing 757-200).</a:t>
            </a:r>
          </a:p>
        </p:txBody>
      </p:sp>
      <p:pic>
        <p:nvPicPr>
          <p:cNvPr id="2" name="Picture 1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8E05C15A-B0D3-ADDB-EDBC-0C22B7952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635" y="349250"/>
            <a:ext cx="81267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Supersonic shock wave formation on an airfoil.</a:t>
            </a:r>
          </a:p>
          <a:p>
            <a:endParaRPr lang="en-US" dirty="0"/>
          </a:p>
        </p:txBody>
      </p:sp>
      <p:pic>
        <p:nvPicPr>
          <p:cNvPr id="11" name="Picture 10" descr="A diagram of a moon and a wing&#10;&#10;Description automatically generated with medium confidence">
            <a:extLst>
              <a:ext uri="{FF2B5EF4-FFF2-40B4-BE49-F238E27FC236}">
                <a16:creationId xmlns:a16="http://schemas.microsoft.com/office/drawing/2014/main" id="{93C67C73-3025-199F-58DA-1DAFB974C5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95300"/>
            <a:ext cx="5943599" cy="4713131"/>
          </a:xfrm>
          <a:prstGeom prst="rect">
            <a:avLst/>
          </a:prstGeom>
        </p:spPr>
      </p:pic>
      <p:pic>
        <p:nvPicPr>
          <p:cNvPr id="12" name="Picture 11" descr="A diagram of a moon and a wing&#10;&#10;Description automatically generated with medium confidence">
            <a:extLst>
              <a:ext uri="{FF2B5EF4-FFF2-40B4-BE49-F238E27FC236}">
                <a16:creationId xmlns:a16="http://schemas.microsoft.com/office/drawing/2014/main" id="{2966F7AF-AA88-27D7-26EC-616522F19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1295400"/>
            <a:ext cx="5943600" cy="25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“Coffin corner” and buffet margins.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92914-336C-0D97-8EB7-44C878B32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44950"/>
            <a:ext cx="1055546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Effect of turning on performance.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8CE0D1-3365-CF74-7718-8F8FAFBF0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8" y="361950"/>
            <a:ext cx="9957804" cy="524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15.7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Flight management-generated optimum cruise altitude.</a:t>
            </a:r>
          </a:p>
          <a:p>
            <a:endParaRPr lang="en-US" dirty="0"/>
          </a:p>
        </p:txBody>
      </p:sp>
      <p:pic>
        <p:nvPicPr>
          <p:cNvPr id="11" name="Picture 10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B75B853F-2BBF-C08A-E12C-C4442B263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300" y="762000"/>
            <a:ext cx="5168900" cy="4229100"/>
          </a:xfrm>
          <a:prstGeom prst="rect">
            <a:avLst/>
          </a:prstGeom>
        </p:spPr>
      </p:pic>
      <p:pic>
        <p:nvPicPr>
          <p:cNvPr id="2" name="Picture 1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2CB54B24-3AC8-B5CB-0863-62A048D45A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761999"/>
            <a:ext cx="6181045" cy="3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4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280</Words>
  <Application>Microsoft Office PowerPoint</Application>
  <PresentationFormat>Widescreen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SemiBold</vt:lpstr>
      <vt:lpstr>Arial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Laura Fisher</cp:lastModifiedBy>
  <cp:revision>56</cp:revision>
  <dcterms:created xsi:type="dcterms:W3CDTF">2024-02-28T00:44:40Z</dcterms:created>
  <dcterms:modified xsi:type="dcterms:W3CDTF">2024-07-15T20:36:48Z</dcterms:modified>
</cp:coreProperties>
</file>